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7" r:id="rId1"/>
  </p:sldMasterIdLst>
  <p:notesMasterIdLst>
    <p:notesMasterId r:id="rId40"/>
  </p:notesMasterIdLst>
  <p:sldIdLst>
    <p:sldId id="291" r:id="rId2"/>
    <p:sldId id="290" r:id="rId3"/>
    <p:sldId id="263" r:id="rId4"/>
    <p:sldId id="320" r:id="rId5"/>
    <p:sldId id="337" r:id="rId6"/>
    <p:sldId id="293" r:id="rId7"/>
    <p:sldId id="321" r:id="rId8"/>
    <p:sldId id="301" r:id="rId9"/>
    <p:sldId id="300" r:id="rId10"/>
    <p:sldId id="338" r:id="rId11"/>
    <p:sldId id="267" r:id="rId12"/>
    <p:sldId id="288" r:id="rId13"/>
    <p:sldId id="295" r:id="rId14"/>
    <p:sldId id="307" r:id="rId15"/>
    <p:sldId id="303" r:id="rId16"/>
    <p:sldId id="302" r:id="rId17"/>
    <p:sldId id="304" r:id="rId18"/>
    <p:sldId id="305" r:id="rId19"/>
    <p:sldId id="323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296" r:id="rId31"/>
    <p:sldId id="308" r:id="rId32"/>
    <p:sldId id="306" r:id="rId33"/>
    <p:sldId id="309" r:id="rId34"/>
    <p:sldId id="339" r:id="rId35"/>
    <p:sldId id="340" r:id="rId36"/>
    <p:sldId id="324" r:id="rId37"/>
    <p:sldId id="325" r:id="rId38"/>
    <p:sldId id="31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2" lastIdx="1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261"/>
    <a:srgbClr val="74DBEE"/>
    <a:srgbClr val="A3E7F4"/>
    <a:srgbClr val="843832"/>
    <a:srgbClr val="FF5050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74478" autoAdjust="0"/>
  </p:normalViewPr>
  <p:slideViewPr>
    <p:cSldViewPr>
      <p:cViewPr varScale="1">
        <p:scale>
          <a:sx n="83" d="100"/>
          <a:sy n="83" d="100"/>
        </p:scale>
        <p:origin x="262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3T16:52:14.524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9C578-58C4-41C5-8681-CCE7001AC8B4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17041-B8AA-460E-A523-8238956A3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57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 мире все больше развивается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волонтерство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в культуре и искусстве. В таком сотрудничестве выигрывают обе стороны, как культурные институции, так и волонтеры.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Во исполнение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п.п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. к) п.12 Указа Президента Российской Федерации «О национальных целях и стратегических задачах развития Российской Федерации на период до 2024 г.» от 07 мая 2018г. № 204 в рамках национального проекта «Культура» разработана программа «Волонтеры культуры».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Программа «Волонтеры культуры» подготовлена на основании Концепции развития добровольчества (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волонтерства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) в Российской Федерации до 2025 г., утвержденной Распоряжением Правительства Российской Федерации от 27 декабря 2018г. № 2950-р. </a:t>
            </a:r>
            <a:endParaRPr lang="ru-RU" sz="16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7041-B8AA-460E-A523-8238956A313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22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Отдельно необходимо остановиться на организации деятельности волонтеров на объектах культурного наследия. В соответствии с Федеральным законом от 25 июня 2002 года № 73-ФЗ «Об объектах культурного наследия (памятниках истории и культуры) народов Российской Федерации» к проведению работ по сохранению объекта культурного наследия допускаются лица, имеющие лицензию на осуществление такой деятельности. При проведении мероприятий по сохранению объектов культурного наследия волонтеры могут принимать участие в отдельных видах работ, не требующие специальной подготовки, и обязательно под руководством аттестованных архитекторов и конструкторов.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Несмотря на определенные барьеры разработан план мероприятий по участию волонтеров в осуществлении отдельных видов работ направленных на сохранение объектов культурного наследия в городе Иркутске. Кроме того, Служба по охране объектов культурного наследия Иркутской области рассматривает возможность участия волонтеров при проведении реставрации в 2020 году выявленного объекта культурного наследия «Здание Купеческого Собрания» начала XX века, расположенного в городе Тулуне и пострадавшего в результате наводнения. 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7041-B8AA-460E-A523-8238956A313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722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Для привлечения волонтеров возможна регистрация мероприятий ЕИС «Добровольцы России». Для примера – Театральное училище запланировало на 22 декабря выездной показ новогодней интермедии для детей военнослужащих и сотрудников в/ч 51870 (с. </a:t>
            </a:r>
            <a:r>
              <a:rPr lang="ru-RU" sz="1600" dirty="0" err="1" smtClean="0">
                <a:latin typeface="Century Gothic" panose="020B0502020202020204" pitchFamily="34" charset="0"/>
              </a:rPr>
              <a:t>Оёк</a:t>
            </a:r>
            <a:r>
              <a:rPr lang="ru-RU" sz="1600" dirty="0" smtClean="0">
                <a:latin typeface="Century Gothic" panose="020B0502020202020204" pitchFamily="34" charset="0"/>
              </a:rPr>
              <a:t> Иркутской области), для ребят, живущих довольно далеко от областного центра. Информация есть в разделе Календарь мероприятий в ЕИС.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7041-B8AA-460E-A523-8238956A313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25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Возможности для волонтеров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Участие в мероприятиях по обучению. Для примера - Онлайн-университет – масштабная образовательная платформа, на которой размещены видеокурсы от представителей экспертного сообщества по следующим направлениям: «Общий курс про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волонтерство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», «Социальное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волонтерство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», «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Волонтерство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в сфере культуры». Также в разработке и уже доступны продвинутые видеокурсы для сотрудников органов власти «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Волонтерство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в сфере культуры».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Участие в конкурсах и мероприятиях федерального уровня.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Важно понимать, что Волонтеры - потенциальные партнеры и помощники и уже сегодня необходимо подумать о том, как системно выстраивать работу со своими нынешними и будущими волонтерами.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7041-B8AA-460E-A523-8238956A313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543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7041-B8AA-460E-A523-8238956A313D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5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Цель программы «</a:t>
            </a:r>
            <a:r>
              <a:rPr lang="ru-RU" sz="1600" b="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Волонтеры культуры»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обеспечение поддержки добровольческих движений, в том числе в сфере сохранения культурного наследия народов Российской Федерации, включая деятельность по сохранению исторического облика малых городов.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Задачи программы: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формирование общества волонтеров, задействованных в добровольческой деятельности в сфере культуры, 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обеспечение методической, информационной, ресурсной поддержки деятельности, в том числе в сфере сохранения культурного наследия народов Российской Федерации, 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популяризация добровольческого движения в сфере культуры путем организации форумов и практических сессий.</a:t>
            </a:r>
            <a:endParaRPr lang="ru-RU" sz="16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7041-B8AA-460E-A523-8238956A313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1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Программа «Волонтеры культуры» реализуется в рамках федерального проекта «Творческие люди» Национального проекта «Культура». В целях реализации федерального проекта министерством культуры и архивов Иркутской области разработан региональный проект «Создание условий для реализации творческого потенциала нации» «Творческие люди».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По итогам программы «Волонтеры культуры» к 2024 году планируется привлечь к волонтерской деятельности в сфере культуры в Российской Федерации 100 000 человек.</a:t>
            </a:r>
            <a:endParaRPr lang="ru-RU" sz="16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7041-B8AA-460E-A523-8238956A313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12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Кто они – волонтеры? Почему они готовы безвозмездно отдавать свой труд и можно ли видеть в них что-то более серьезное, чем просто бесплатную рабочую силу?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Волонтерство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привлекает людей всех возрастов – от старшеклассников до пенсионеров. Для молодежи это путь к карьере, а также возможность попробовать себя в разных сферах, развить лидерские и коммуникативные качества, найти единомышленников, обогатить себя новыми знаниями и опытом. Для «серебряных» волонтеров – это возможность почувствовать себя полезным и расширить круг общения.</a:t>
            </a:r>
            <a:endParaRPr lang="en-US" sz="1600" kern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Внимательное изучение мотивации волонтеров в разных странах позволило пересмотреть отношение к той роли, которую они играют в учреждениях культуры. 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 ряде случаев мотивом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волонтерства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служит желание начать профессиональную карьеру, но чаще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волонтерство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выступает как «серьезный досуг». Волонтеры инвестируют свое свободное время в работу учреждения культуры прежде всего потому, что они находят это увлекательным и интересным.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7041-B8AA-460E-A523-8238956A313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83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Основными направлениями добровольчества (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волонтерства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) в сфере культуры являются: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поддержка деятельности организаций культуры;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содействие в организации и проведении массовых мероприятий в сфере культуры;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участие в осуществлении работ по сохранению объектов культурного наследия (памятников истории и культуры);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вовлечение деятелей культуры и искусства в добровольческую (волонтерскую) деятельность. 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Культурное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волонтерство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взаимовыгодно: помогает учреждениям культуры в их многоплановой работе и обучает новым видам деятельности самих волонтеров.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7041-B8AA-460E-A523-8238956A313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7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Наша цель - собрать уникальное сообщество активных и неравнодушных людей, задействованных в добровольческой деятельности в сфере культуры. И для этого нужна грамотная и последовательная работа.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 целях осуществления мероприятий по программе «Волонтеры культуры» в рамках регионального проекта «Творческие люди» на базе Государственного бюджетного учреждения культуры «Иркутская областная юношеская библиотека им. И.П. Уткина» создан Проектный офис по программе «Волонтеры культуры» в Иркутской области. (Распоряжение министерства культуры и архивов Иркутской области от 17.07.2019 года №357).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В состав проектного офиса кроме ИОЮБ вошли руководители государственных профессиональных образовательных учреждений – Иркутского областного колледжа культуры, музыкального колледжа имени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Фридерика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Шопена, а также руководитель Службы по охране объектов культурного наследия Иркутской области. 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На сегодняшний день количество волонтеров, вовлеченных в программу «Волонтеры культуры» и зарегистрированных в ЕИС «Добровольцы России» в образовательных учреждениях культуры Иркутской области составляет 162.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7041-B8AA-460E-A523-8238956A313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98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Проектный офис «Волонтеры культуры» провел мониторинг организации работы учреждений культуры Иркутской области с волонтерами.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Результаты мониторинга в дальнейшем будут использованы при создании волонтерских центров в сфере культуры на базе учреждений культуры Иркутской области; для определения потребности территорий в волонтерских (добровольческих) ресурсах с целью оказания помощи в проектах в сфере культуры; для определения перечня мероприятий и объектов, к работе на которых будут привлечены волонтеры.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Результаты мониторинга муниципальных образований и государственных учреждений.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7041-B8AA-460E-A523-8238956A313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55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Сегодня актуальными вопросами для руководителя могут стать - Как сформировать волонтерскую команду и обрести не просто помощников, но коллег, профессионалов, которым можно доверять?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Как построить долгосрочные отношения с добровольцами? 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Оказывать содействие в выявлении и поддержке волонтерских инициатив в сфере культуры на муниципальном уровне.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Оказывать содействие в организации и проведении всероссийской акции, направленной на популяризацию </a:t>
            </a:r>
            <a:r>
              <a:rPr lang="ru-RU" sz="1600" dirty="0" err="1" smtClean="0">
                <a:latin typeface="Century Gothic" panose="020B0502020202020204" pitchFamily="34" charset="0"/>
              </a:rPr>
              <a:t>волонтерства</a:t>
            </a:r>
            <a:r>
              <a:rPr lang="ru-RU" sz="1600" dirty="0" smtClean="0">
                <a:latin typeface="Century Gothic" panose="020B0502020202020204" pitchFamily="34" charset="0"/>
              </a:rPr>
              <a:t> в сфере культуры.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Использовать ЕИС «Добровольцы России» для регистрации волонтёров, организаций культуры и волонтерских мероприятий, проектов.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Внедрять механизмы нематериального поощрения и стимулирования волонтеров в сфере культуры.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Оказывать содействие в распространении обучающих курсов и методических материалов для организаторов волонтерской деятельности.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Оказывать содействие в освещении деятельности волонтеров в сфере культуры на муниципальных информационных ресурсах.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Привлекать деятелей культуры, меценатов, </a:t>
            </a:r>
            <a:r>
              <a:rPr lang="ru-RU" sz="1600" dirty="0" err="1" smtClean="0">
                <a:latin typeface="Century Gothic" panose="020B0502020202020204" pitchFamily="34" charset="0"/>
              </a:rPr>
              <a:t>медийных</a:t>
            </a:r>
            <a:r>
              <a:rPr lang="ru-RU" sz="1600" dirty="0" smtClean="0">
                <a:latin typeface="Century Gothic" panose="020B0502020202020204" pitchFamily="34" charset="0"/>
              </a:rPr>
              <a:t> личностей к участию в волонтерских мероприятиях.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Формирование волонтерских центров на базе учреждений культуры (музеи, библиотеки, дома культуры, культурно-досуговые центры), профильных вузов по модели разработанной Ассоциацией волонтерских центров.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7041-B8AA-460E-A523-8238956A313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49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Волонтерские центры могут быть созданы: </a:t>
            </a:r>
          </a:p>
          <a:p>
            <a:r>
              <a:rPr lang="ru-RU" dirty="0" smtClean="0"/>
              <a:t>в учреждениях культуры, </a:t>
            </a:r>
          </a:p>
          <a:p>
            <a:r>
              <a:rPr lang="ru-RU" dirty="0" smtClean="0"/>
              <a:t>в образовательных организациях, </a:t>
            </a:r>
          </a:p>
          <a:p>
            <a:r>
              <a:rPr lang="ru-RU" dirty="0" err="1" smtClean="0"/>
              <a:t>некомерческих</a:t>
            </a:r>
            <a:r>
              <a:rPr lang="ru-RU" dirty="0" smtClean="0"/>
              <a:t> организациях.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7041-B8AA-460E-A523-8238956A313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62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1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3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080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2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9846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452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21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3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5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2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48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5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3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5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0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3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1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hyperlink" Target="https://&#1091;&#1085;&#1080;&#1074;&#1077;&#1088;&#1089;&#1080;&#1090;&#1077;&#1090;.&#1076;&#1086;&#1073;&#1088;&#1086;.&#1088;&#1092;/courses/33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91;&#1085;&#1080;&#1074;&#1077;&#1088;&#1089;&#1080;&#1090;&#1077;&#1090;.&#1076;&#1086;&#1073;&#1088;&#1086;.&#1088;&#1092;/courses/31/" TargetMode="External"/><Relationship Id="rId5" Type="http://schemas.openxmlformats.org/officeDocument/2006/relationships/hyperlink" Target="https://&#1091;&#1085;&#1080;&#1074;&#1077;&#1088;&#1089;&#1080;&#1090;&#1077;&#1090;.&#1076;&#1086;&#1073;&#1088;&#1086;.&#1088;&#1092;/courses/30/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&#1091;&#1085;&#1080;&#1074;&#1077;&#1088;&#1089;&#1080;&#1090;&#1077;&#1090;.&#1076;&#1086;&#1073;&#1088;&#1086;.&#1088;&#1092;/courses/28/" TargetMode="Externa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&#1072;&#1074;&#1094;.&#1088;&#1092;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6;&#1086;&#1073;&#1088;&#1086;&#1074;&#1086;&#1083;&#1100;&#1094;&#1099;&#1088;&#1086;&#1089;&#1089;&#1080;&#1080;.&#1088;&#1092;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ib38.ru/proekty/volontery_kultury/" TargetMode="Externa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mp38.ru/csium/csium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hyperlink" Target="http://lib38.ru/upload/userfiles/media/%D0%9F%D1%80%D0%BE%D0%B5%D0%BA%D1%82%D1%8B/%D0%92%D0%BE%D0%BB%D0%BE%D0%BD%D1%82%D0%B5%D1%80%D1%8B%20%D0%BA%D1%83%D0%BB%D1%8C%D1%82%D1%83%D1%80%D1%8B/%D0%92%D1%8B%D0%B4%D0%B0%D1%87%D0%B0%20%D0%BB%D0%B8%D1%87%D0%BD%D1%8B%D1%85%20%D0%BA%D0%BD%D0%B8%D0%B6%D0%B5%D0%BA%20%D0%B2%D0%BE%D0%BB%D0%BE%D0%BD%D1%82%D0%B5%D1%80%D0%B0.pdf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9.xml"/><Relationship Id="rId7" Type="http://schemas.openxmlformats.org/officeDocument/2006/relationships/slide" Target="slide24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28.xml"/><Relationship Id="rId5" Type="http://schemas.openxmlformats.org/officeDocument/2006/relationships/slide" Target="slide22.xml"/><Relationship Id="rId10" Type="http://schemas.openxmlformats.org/officeDocument/2006/relationships/slide" Target="slide27.xml"/><Relationship Id="rId4" Type="http://schemas.openxmlformats.org/officeDocument/2006/relationships/slide" Target="slide21.xml"/><Relationship Id="rId9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lib38.ru/upload/userfiles/media/%D0%9F%D1%80%D0%BE%D0%B5%D0%BA%D1%82%D1%8B/%D0%92%D0%BE%D0%BB%D0%BE%D0%BD%D1%82%D0%B5%D1%80%D1%8B%20%D0%BA%D1%83%D0%BB%D1%8C%D1%82%D1%83%D1%80%D1%8B/%D0%98%D0%BD%D1%81%D1%82%D1%80%D1%83%D0%BA%D1%86%D0%B8%D1%8F%20%D0%94%D0%BE%D0%B1%D1%80%D0%BE%D0%B2%D0%BE%D0%BB%D1%8C%D1%86%D1%8B%20%D0%A0%D0%BE%D1%81%D1%81%D0%B8%D0%B8.pdf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hyperlink" Target="http://lib38.ru/proekty/volontery_kultury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76;&#1086;&#1073;&#1088;&#1086;&#1074;&#1086;&#1083;&#1100;&#1094;&#1099;&#1088;&#1086;&#1089;&#1089;&#1080;&#1080;.&#1088;&#1092;/" TargetMode="External"/><Relationship Id="rId5" Type="http://schemas.openxmlformats.org/officeDocument/2006/relationships/image" Target="../media/image28.png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irklib@mail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ib38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2204864"/>
            <a:ext cx="8640960" cy="1800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Century Gothic" pitchFamily="34" charset="0"/>
              </a:rPr>
              <a:t>О реализации программы</a:t>
            </a:r>
            <a:br>
              <a:rPr lang="ru-RU" sz="3600" b="1" dirty="0" smtClean="0">
                <a:solidFill>
                  <a:srgbClr val="C00000"/>
                </a:solidFill>
                <a:effectLst/>
                <a:latin typeface="Century Gothic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Century Gothic" pitchFamily="34" charset="0"/>
              </a:rPr>
              <a:t>«Волонтеры культуры»</a:t>
            </a:r>
            <a:br>
              <a:rPr lang="ru-RU" sz="3600" b="1" dirty="0" smtClean="0">
                <a:solidFill>
                  <a:srgbClr val="C00000"/>
                </a:solidFill>
                <a:effectLst/>
                <a:latin typeface="Century Gothic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Century Gothic" pitchFamily="34" charset="0"/>
              </a:rPr>
              <a:t>в Иркутской области</a:t>
            </a:r>
            <a:endParaRPr lang="ru-RU" sz="3600" b="1" dirty="0">
              <a:solidFill>
                <a:srgbClr val="C00000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-279412"/>
            <a:ext cx="3168352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4797152"/>
            <a:ext cx="439248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Полунина Олеся Николаевна,</a:t>
            </a:r>
          </a:p>
          <a:p>
            <a:endParaRPr lang="ru-RU" sz="3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з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аместитель министра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культуры и архивов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Иркутской области</a:t>
            </a:r>
            <a:endParaRPr lang="ru-RU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404664"/>
            <a:ext cx="6552728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1520"/>
              </a:lnSpc>
            </a:pP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4375" y="44243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Волонтёрские центры:</a:t>
            </a:r>
          </a:p>
          <a:p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учреждениях культуры;</a:t>
            </a:r>
          </a:p>
          <a:p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в</a:t>
            </a:r>
            <a:r>
              <a:rPr lang="ru-RU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образовательных организациях;</a:t>
            </a:r>
          </a:p>
          <a:p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екоммерческие организации.</a:t>
            </a:r>
            <a:endParaRPr lang="ru-RU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208440"/>
            <a:ext cx="2630905" cy="28529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7864" y="2546447"/>
            <a:ext cx="41764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Способы создания: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служба волонтеров;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ответственный сотрудник;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волонтерский проект. </a:t>
            </a:r>
            <a:endParaRPr lang="ru-RU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46447"/>
            <a:ext cx="2037226" cy="2880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3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54" y="271100"/>
            <a:ext cx="6948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Сохранение объектов 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культурного наследия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286763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проведение 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мониторинга (</a:t>
            </a:r>
            <a:r>
              <a:rPr lang="ru-RU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фотофиксация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и описание 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состояния 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сохранности);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благоустройство территории;</a:t>
            </a:r>
            <a:endParaRPr lang="ru-RU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помощь аттестованным 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специалистам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1880" t="11356" r="8202" b="31865"/>
          <a:stretch/>
        </p:blipFill>
        <p:spPr>
          <a:xfrm>
            <a:off x="539553" y="3789040"/>
            <a:ext cx="5256584" cy="248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06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" y="-137365"/>
            <a:ext cx="1802310" cy="18023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l="8332" t="14272" r="11112" b="15357"/>
          <a:stretch/>
        </p:blipFill>
        <p:spPr>
          <a:xfrm>
            <a:off x="5967851" y="3150407"/>
            <a:ext cx="2308047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Vivat, талант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9" y="5086033"/>
            <a:ext cx="2511354" cy="141658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7796" y="1516366"/>
            <a:ext cx="2212888" cy="138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rcRect l="12632" t="6402" r="14731" b="16777"/>
          <a:stretch>
            <a:fillRect/>
          </a:stretch>
        </p:blipFill>
        <p:spPr>
          <a:xfrm>
            <a:off x="5288138" y="5038142"/>
            <a:ext cx="1355334" cy="141426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79337" y="3159227"/>
            <a:ext cx="1482881" cy="1580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8175" y="3151296"/>
            <a:ext cx="1179851" cy="159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45113" y="1539396"/>
            <a:ext cx="2340567" cy="1365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/>
          <a:srcRect l="5705" t="8372" r="11571" b="14382"/>
          <a:stretch>
            <a:fillRect/>
          </a:stretch>
        </p:blipFill>
        <p:spPr>
          <a:xfrm>
            <a:off x="5040927" y="149046"/>
            <a:ext cx="1849757" cy="1253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/>
          <a:srcRect l="5405" t="7095" r="13514" b="23082"/>
          <a:stretch>
            <a:fillRect/>
          </a:stretch>
        </p:blipFill>
        <p:spPr>
          <a:xfrm>
            <a:off x="2517556" y="115212"/>
            <a:ext cx="2160240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/>
          <a:srcRect l="7085" t="6148" r="11435" b="13922"/>
          <a:stretch>
            <a:fillRect/>
          </a:stretch>
        </p:blipFill>
        <p:spPr>
          <a:xfrm>
            <a:off x="251703" y="1241161"/>
            <a:ext cx="1539799" cy="1740644"/>
          </a:xfrm>
          <a:prstGeom prst="rect">
            <a:avLst/>
          </a:prstGeom>
          <a:effectLst/>
        </p:spPr>
      </p:pic>
      <p:sp>
        <p:nvSpPr>
          <p:cNvPr id="13" name="AutoShape 8" descr="VI Фестиваль органной и камерной музыки «Вселенная звука» состоится со 2 по 5 ноября 2017 года"/>
          <p:cNvSpPr>
            <a:spLocks noChangeAspect="1" noChangeArrowheads="1"/>
          </p:cNvSpPr>
          <p:nvPr/>
        </p:nvSpPr>
        <p:spPr bwMode="auto">
          <a:xfrm rot="20916647"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79082" y="3159227"/>
            <a:ext cx="2487459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print"/>
          <a:srcRect l="20803" r="22324"/>
          <a:stretch/>
        </p:blipFill>
        <p:spPr>
          <a:xfrm rot="21536361">
            <a:off x="3292318" y="5045148"/>
            <a:ext cx="1484021" cy="1443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5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71400"/>
            <a:ext cx="2183148" cy="17281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9307" y="530258"/>
            <a:ext cx="48141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Обучение волонтеров</a:t>
            </a:r>
            <a:endParaRPr lang="ru-RU" sz="3000" dirty="0" smtClean="0">
              <a:solidFill>
                <a:srgbClr val="C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88973"/>
            <a:ext cx="7272808" cy="4015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Основы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волонтерства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для начинающих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Начальный курс подготовки волонтеров в социальной сфере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Интеллектуальное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волонтерство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17426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Культурное </a:t>
            </a:r>
            <a:r>
              <a:rPr lang="ru-RU" sz="2000" dirty="0" err="1">
                <a:solidFill>
                  <a:srgbClr val="17426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волонтерство</a:t>
            </a:r>
            <a:r>
              <a:rPr lang="ru-RU" sz="2000" dirty="0">
                <a:solidFill>
                  <a:srgbClr val="17426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: помощь в музее и восстановление культурно-исторических объектов</a:t>
            </a:r>
            <a:endParaRPr lang="ru-RU" sz="2000" dirty="0">
              <a:solidFill>
                <a:srgbClr val="17426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Волонтерство в сфере культуры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Продвижение социальных инициатив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5184911"/>
            <a:ext cx="2080550" cy="1277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9404" y="5109608"/>
            <a:ext cx="2234924" cy="13973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8581" y="5345291"/>
            <a:ext cx="2870823" cy="9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1584175" cy="1809946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!Учредительные документы\#Логотип\Логотип библиоте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t="10345" r="7927" b="10345"/>
          <a:stretch>
            <a:fillRect/>
          </a:stretch>
        </p:blipFill>
        <p:spPr bwMode="auto">
          <a:xfrm>
            <a:off x="2267744" y="2204864"/>
            <a:ext cx="3168352" cy="1656184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7243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Проектный офис программы «Волонтеры культуры» 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(Иркутская область)</a:t>
            </a:r>
            <a:endParaRPr lang="ru-RU" sz="3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1668513" cy="1743129"/>
          </a:xfrm>
          <a:prstGeom prst="rect">
            <a:avLst/>
          </a:prstGeom>
          <a:ln w="28575"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bg1">
                <a:lumMod val="95000"/>
              </a:schemeClr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251521" y="4610134"/>
            <a:ext cx="6984776" cy="8738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Служба по охране объектов культурного наследия Иркутской области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6840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Ассоциация волонтерских центров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(</a:t>
            </a:r>
            <a:r>
              <a:rPr lang="ru-RU" sz="2800" dirty="0" smtClean="0">
                <a:solidFill>
                  <a:srgbClr val="C00000"/>
                </a:solidFill>
                <a:latin typeface="Century Gothic" panose="020B0502020202020204" pitchFamily="34" charset="0"/>
                <a:hlinkClick r:id="rId2"/>
              </a:rPr>
              <a:t>АВЦ</a:t>
            </a:r>
            <a:r>
              <a:rPr lang="ru-RU" sz="2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) – крупнейшая волонтерская организация в России</a:t>
            </a:r>
            <a:endParaRPr lang="ru-RU" sz="28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9722" b="4861"/>
          <a:stretch>
            <a:fillRect/>
          </a:stretch>
        </p:blipFill>
        <p:spPr bwMode="auto">
          <a:xfrm>
            <a:off x="395536" y="1902063"/>
            <a:ext cx="6696992" cy="318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5250365"/>
            <a:ext cx="3679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Общественное движение «Волонтеры культуры»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03948" y="5261804"/>
            <a:ext cx="2916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Программа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«Молоды душой»</a:t>
            </a:r>
          </a:p>
        </p:txBody>
      </p:sp>
    </p:spTree>
    <p:extLst>
      <p:ext uri="{BB962C8B-B14F-4D97-AF65-F5344CB8AC3E}">
        <p14:creationId xmlns:p14="http://schemas.microsoft.com/office/powerpoint/2010/main" val="15215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40335"/>
            <a:ext cx="27606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Направления</a:t>
            </a:r>
            <a:endParaRPr lang="ru-RU" sz="3000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36304"/>
            <a:ext cx="58917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Аналитическое (мониторинг);</a:t>
            </a:r>
          </a:p>
          <a:p>
            <a:pPr lvl="0" algn="just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Методическое;</a:t>
            </a:r>
          </a:p>
          <a:p>
            <a:pPr lvl="0" algn="just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Координационное;</a:t>
            </a:r>
          </a:p>
          <a:p>
            <a:pPr lvl="0" algn="just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Организационное.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1835696" cy="18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6309" y="554038"/>
            <a:ext cx="3559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Что сделано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84" y="-188642"/>
            <a:ext cx="1827575" cy="18275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70853" y="1411230"/>
            <a:ext cx="3073807" cy="5715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Мониторинг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943" y="4743260"/>
            <a:ext cx="3624337" cy="10001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Выдача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волонтерских книжек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9" y="3443591"/>
            <a:ext cx="34091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Акция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«Я - волонтер»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в День доброй воли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9" y="1922449"/>
            <a:ext cx="4561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hlinkClick r:id="rId3"/>
              </a:rPr>
              <a:t>Регистрация волонтеров на ДобровольцыРоссии.рф 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30" name="AutoShape 6" descr="https://vperedgazeta.ru/files/Image/volonter1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5536" b="6961"/>
          <a:stretch/>
        </p:blipFill>
        <p:spPr>
          <a:xfrm>
            <a:off x="4090428" y="2862993"/>
            <a:ext cx="3007568" cy="188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11943" y="294693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5050"/>
                </a:solidFill>
                <a:latin typeface="Century Gothic" panose="020B0502020202020204" pitchFamily="34" charset="0"/>
                <a:hlinkClick r:id="rId5"/>
              </a:rPr>
              <a:t>Кейс</a:t>
            </a:r>
            <a:endParaRPr lang="ru-RU" sz="2400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86789"/>
            <a:ext cx="1763688" cy="17636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1347150"/>
            <a:ext cx="72008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Документ  содержит информацию: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фото волонтера 3х4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об участии в волонтерской деятельности,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отработанных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часах,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поощрениях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уровне подготовки.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976441"/>
            <a:ext cx="5649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  <a:hlinkClick r:id="rId3"/>
              </a:rPr>
              <a:t>Получить можно в ЦСИУМ, </a:t>
            </a:r>
          </a:p>
          <a:p>
            <a:r>
              <a:rPr lang="ru-RU" sz="2400" dirty="0" smtClean="0">
                <a:latin typeface="Century Gothic" panose="020B0502020202020204" pitchFamily="34" charset="0"/>
                <a:hlinkClick r:id="rId3"/>
              </a:rPr>
              <a:t>г. Иркутск, ул. Карла Маркса, д. 47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113" y="5928077"/>
            <a:ext cx="4437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  <a:hlinkClick r:id="rId4"/>
              </a:rPr>
              <a:t>Инструкция по заполнению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200" y="588700"/>
            <a:ext cx="53303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Личная книжка волонтера </a:t>
            </a:r>
            <a:endParaRPr lang="ru-RU" sz="3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57" y="3146473"/>
            <a:ext cx="1509212" cy="214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7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0296" y="188640"/>
            <a:ext cx="7956376" cy="9115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Взаимодействие </a:t>
            </a:r>
            <a:br>
              <a:rPr lang="ru-RU" alt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alt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волонтеров и библиотеки</a:t>
            </a:r>
            <a:endParaRPr lang="ru-RU" altLang="ru-RU" sz="30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7239719" cy="488114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hlinkClick r:id="rId2" action="ppaction://hlinksldjump"/>
              </a:rPr>
              <a:t>Обслуживание читателей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hlinkClick r:id="rId3" action="ppaction://hlinksldjump"/>
              </a:rPr>
              <a:t>Инклюзивное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hlinkClick r:id="rId3" action="ppaction://hlinksldjump"/>
              </a:rPr>
              <a:t>волонтерство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hlinkClick r:id="rId4" action="ppaction://hlinksldjump"/>
              </a:rPr>
              <a:t>Работа с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hlinkClick r:id="rId4" action="ppaction://hlinksldjump"/>
              </a:rPr>
              <a:t>фондом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hlinkClick r:id="rId5" action="ppaction://hlinksldjump"/>
              </a:rPr>
              <a:t>Библиографическая работа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hlinkClick r:id="rId6" action="ppaction://hlinksldjump"/>
              </a:rPr>
              <a:t>Рекламная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hlinkClick r:id="rId6" action="ppaction://hlinksldjump"/>
              </a:rPr>
              <a:t>деятельность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hlinkClick r:id="rId7" action="ppaction://hlinksldjump"/>
              </a:rPr>
              <a:t>Издательская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hlinkClick r:id="rId7" action="ppaction://hlinksldjump"/>
              </a:rPr>
              <a:t>деятельность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hlinkClick r:id="rId8" action="ppaction://hlinksldjump"/>
              </a:rPr>
              <a:t>Творческая деятельность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hlinkClick r:id="rId9" action="ppaction://hlinksldjump"/>
              </a:rPr>
              <a:t>Социальная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hlinkClick r:id="rId9" action="ppaction://hlinksldjump"/>
              </a:rPr>
              <a:t>работа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hlinkClick r:id="rId10" action="ppaction://hlinksldjump"/>
              </a:rPr>
              <a:t>Участие в управлении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hlinkClick r:id="rId10" action="ppaction://hlinksldjump"/>
              </a:rPr>
              <a:t>библиотекой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hlinkClick r:id="rId11" action="ppaction://hlinksldjump"/>
              </a:rPr>
              <a:t>Хозяйственные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hlinkClick r:id="rId11" action="ppaction://hlinksldjump"/>
              </a:rPr>
              <a:t>работы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None/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None/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None/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33" y="1844824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>
              <a:latin typeface="Century Gothic" pitchFamily="34" charset="0"/>
            </a:endParaRPr>
          </a:p>
          <a:p>
            <a:pPr algn="ctr">
              <a:lnSpc>
                <a:spcPts val="336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«Концепция развития добровольчества (</a:t>
            </a:r>
            <a:r>
              <a:rPr lang="ru-RU" sz="2800" b="1" dirty="0" err="1" smtClean="0">
                <a:solidFill>
                  <a:srgbClr val="002060"/>
                </a:solidFill>
                <a:latin typeface="Century Gothic" pitchFamily="34" charset="0"/>
              </a:rPr>
              <a:t>волонтерства</a:t>
            </a: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) </a:t>
            </a:r>
          </a:p>
          <a:p>
            <a:pPr algn="ctr">
              <a:lnSpc>
                <a:spcPts val="336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в Российской Федерации до 2025 года»</a:t>
            </a:r>
          </a:p>
          <a:p>
            <a:pPr algn="ctr">
              <a:lnSpc>
                <a:spcPct val="150000"/>
              </a:lnSpc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Распоряжение Правительства РФ</a:t>
            </a:r>
            <a:endParaRPr lang="en-US" sz="2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 от 27 декабря 2018 г.</a:t>
            </a:r>
            <a:endParaRPr lang="ru-RU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33" y="-171400"/>
            <a:ext cx="263090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568863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Библиотечное обслуживание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выдача и прием книг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;</a:t>
            </a:r>
            <a:endParaRPr lang="ru-RU" sz="2600" dirty="0" smtClean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работа с задолжниками;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внестационарное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обслуживание;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сопровождение читателей (на массовых мероприятиях, в экскурсионных поездках);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проведение экскурсий по библиотеке;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оформление выставок;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работа в читательских кафе;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чтение вслух;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ведение читательского формуляра.</a:t>
            </a:r>
          </a:p>
        </p:txBody>
      </p:sp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 rot="1655396">
            <a:off x="7113027" y="4208448"/>
            <a:ext cx="1008112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09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6696743" cy="4392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Работа с фондом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расстановка книг в открытом доступе;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обеспыливание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фонда;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ремонт книг;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штамповка новых печатных изданий;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подшивка газет и журналов;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оцифровка изданий;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запись аудиокниг для слабовидящих.</a:t>
            </a:r>
          </a:p>
        </p:txBody>
      </p:sp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 rot="1655396">
            <a:off x="7113027" y="4208448"/>
            <a:ext cx="1008112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42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7488832" cy="6192688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Библиографическая деятельность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ru-RU" sz="3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информационное обслуживание (поиск нужной информации в книжном фонде и в Интернете);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консультирование по пользованию справочно-поисковым аппаратом библиотеки;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обучение работе с информационно-коммуникационными системами;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проведение компьютерных курсов;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юридические консультации;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формирование тематических информационных папок;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написание книжных рецензий, обозрений;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составление библиографических указателей, списков художников и их произведений и т. д.</a:t>
            </a:r>
          </a:p>
        </p:txBody>
      </p:sp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 rot="1655396">
            <a:off x="7113027" y="4208448"/>
            <a:ext cx="1008112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8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7344816" cy="6525344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200" b="1" i="1" dirty="0" smtClean="0"/>
              <a:t> </a:t>
            </a:r>
            <a:r>
              <a:rPr lang="ru-RU" sz="75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Рекламная деятельность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создание информационных бюллетеней, листовок;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раздача полиграфической рекламной продукции библиотеки;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ведение читательских </a:t>
            </a:r>
            <a:r>
              <a:rPr lang="ru-RU" sz="60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блогов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с целью популяризации чтения;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организация </a:t>
            </a:r>
            <a:r>
              <a:rPr lang="ru-RU" sz="60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флешмобов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в поддержку книги, чтения и библиотеки;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съемка видеоклипов о библиотеке, </a:t>
            </a:r>
            <a:r>
              <a:rPr lang="ru-RU" sz="60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буктрейлеров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написание статей о библиотеке в СМИ;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создание веб-сайта библиотеки, страницы волонтерского проекта на сайте,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ведение группы библиотеки в </a:t>
            </a:r>
            <a:r>
              <a:rPr lang="ru-RU" sz="60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соцсетях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 rot="1655396">
            <a:off x="7113027" y="4208448"/>
            <a:ext cx="1008112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77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7776864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Издательская деятельность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разработка дизайна печатной библиотечной продукции;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распечатка, копирование и ксерокопирование материалов;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подготовка и выпуск читательских сборников;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подготовка и выпуск газет и стенгазет;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верстка методических рекомендаций </a:t>
            </a:r>
            <a:r>
              <a:rPr lang="ru-RU" sz="2400" dirty="0" smtClean="0"/>
              <a:t>и пр.</a:t>
            </a:r>
          </a:p>
        </p:txBody>
      </p:sp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 rot="1655396">
            <a:off x="7113027" y="4208448"/>
            <a:ext cx="1008112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7488832" cy="6096719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Творческая деятельность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написание сценариев библиотечных мероприятий;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помощь в планировании мероприятий и культурных, образовательных программ;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работа в качестве ведущих мероприятий;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организация читательского театра;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лекторская работа;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работа в продленных группах;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создание телепрограмм, посвященных библиотеке, книге и чтению;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организация кружков различных профилей, дискуссионных клубов, клубов по интересам.</a:t>
            </a:r>
          </a:p>
        </p:txBody>
      </p:sp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 rot="1655396">
            <a:off x="7113027" y="4208448"/>
            <a:ext cx="1008112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3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4" y="116632"/>
            <a:ext cx="7200800" cy="568863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smtClean="0">
                <a:latin typeface="Century Gothic" panose="020B0502020202020204" pitchFamily="34" charset="0"/>
              </a:rPr>
              <a:t> </a:t>
            </a:r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Социальная работа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акции по профилактике негативных социальных явлений;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помощь детским домам, домам престарелых, незащищенным категориям граждан.</a:t>
            </a:r>
          </a:p>
        </p:txBody>
      </p:sp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 rot="1655396">
            <a:off x="7113027" y="4208448"/>
            <a:ext cx="1008112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8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8034383" cy="37444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Участие в управлении библиотекой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формирование фондов;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фандрайзинг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(сбор благотворительных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   средств для реализации проектов).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 rot="1655396">
            <a:off x="7113027" y="4208448"/>
            <a:ext cx="1008112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4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6552728" cy="407935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Хозяйственные работы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работа в библиотечном саду и на прилегающей территории;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обустройство интерьера библиотеки;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участие в субботниках;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ремонт помещений.</a:t>
            </a:r>
          </a:p>
        </p:txBody>
      </p:sp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 rot="1655396">
            <a:off x="7113027" y="4208448"/>
            <a:ext cx="1008112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6502"/>
            <a:ext cx="6347714" cy="4916619"/>
          </a:xfrm>
        </p:spPr>
        <p:txBody>
          <a:bodyPr/>
          <a:lstStyle/>
          <a:p>
            <a:pPr lvl="0">
              <a:buClr>
                <a:srgbClr val="5FCBEF"/>
              </a:buClr>
              <a:buNone/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Инклюзивное </a:t>
            </a:r>
            <a:r>
              <a:rPr lang="ru-RU" sz="30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волонтерство</a:t>
            </a:r>
            <a:endParaRPr lang="ru-RU" sz="30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>
              <a:buClr>
                <a:srgbClr val="5FCBEF"/>
              </a:buClr>
              <a:buNone/>
              <a:defRPr/>
            </a:pPr>
            <a:endParaRPr lang="ru-RU" b="1" i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  <a:defRPr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Предполагает включение в добровольческую деятельность людей с ограниченными возможностями здоровья, обеспечивая потенциал и содействуя их полноценному включению в общественную жизнь, развитие коммуникаций с окружающими людьми, получение образования, трудоустройство и решение социально-значимых проблем общества.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 rot="1655396">
            <a:off x="7113027" y="4208448"/>
            <a:ext cx="1008112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3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80" y="1359450"/>
            <a:ext cx="792360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Цель – поддержка добровольческих движений.</a:t>
            </a:r>
          </a:p>
          <a:p>
            <a:endParaRPr lang="ru-RU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Задачи </a:t>
            </a:r>
            <a:r>
              <a:rPr lang="ru-RU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программы</a:t>
            </a:r>
            <a:r>
              <a:rPr lang="ru-RU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endParaRPr lang="ru-RU" sz="5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формирование общества волонтеров, задействованных в добровольческой деятельности в сфере </a:t>
            </a:r>
            <a:r>
              <a:rPr lang="ru-RU" sz="23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культуры</a:t>
            </a:r>
            <a:r>
              <a:rPr lang="ru-RU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5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3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обеспечение методической, ресурсной поддержки деятельности, в том числе в сфере сохранения культурного наследия народов Российской Федерации;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5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п</a:t>
            </a:r>
            <a:r>
              <a:rPr lang="ru-RU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опуляризация добровольческого </a:t>
            </a:r>
            <a:r>
              <a:rPr lang="ru-RU" sz="23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движения.</a:t>
            </a:r>
            <a:endParaRPr lang="ru-RU" sz="23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 typeface="Courier New" panose="02070309020205020404" pitchFamily="49" charset="0"/>
              <a:buChar char="o"/>
            </a:pPr>
            <a:endParaRPr lang="ru-RU" sz="24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80" y="188640"/>
            <a:ext cx="7344816" cy="864096"/>
          </a:xfrm>
        </p:spPr>
        <p:txBody>
          <a:bodyPr>
            <a:noAutofit/>
          </a:bodyPr>
          <a:lstStyle/>
          <a:p>
            <a:r>
              <a:rPr lang="ru-RU" sz="3000" b="1" dirty="0">
                <a:ln w="0"/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Национальный проект «Культура</a:t>
            </a:r>
            <a:r>
              <a:rPr lang="ru-RU" sz="3000" b="1" dirty="0" smtClean="0">
                <a:ln w="0"/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»</a:t>
            </a:r>
            <a:br>
              <a:rPr lang="ru-RU" sz="3000" b="1" dirty="0" smtClean="0">
                <a:ln w="0"/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3000" b="1" dirty="0">
                <a:ln w="0"/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3000" b="1" dirty="0">
                <a:ln w="0"/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endParaRPr lang="ru-RU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9307" y="760348"/>
            <a:ext cx="7560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Программа «Волонтеры культуры»</a:t>
            </a:r>
            <a:endParaRPr lang="ru-RU" sz="3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52736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/>
                <a:cs typeface="Arial" panose="020B0604020202020204" pitchFamily="34" charset="0"/>
              </a:rPr>
              <a:t>п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/>
                <a:cs typeface="Arial" panose="020B0604020202020204" pitchFamily="34" charset="0"/>
              </a:rPr>
              <a:t>отребность современного поколения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/>
                <a:cs typeface="Arial" panose="020B0604020202020204" pitchFamily="34" charset="0"/>
              </a:rPr>
              <a:t>привлекаются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/>
                <a:cs typeface="Arial" panose="020B0604020202020204" pitchFamily="34" charset="0"/>
              </a:rPr>
              <a:t>новые компетенции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/>
                <a:cs typeface="Arial" panose="020B0604020202020204" pitchFamily="34" charset="0"/>
              </a:rPr>
              <a:t>новые идеи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/>
                <a:cs typeface="Arial" panose="020B0604020202020204" pitchFamily="34" charset="0"/>
              </a:rPr>
              <a:t>конвертация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/>
                <a:cs typeface="Arial" panose="020B0604020202020204" pitchFamily="34" charset="0"/>
              </a:rPr>
              <a:t>«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/>
                <a:cs typeface="Arial" panose="020B0604020202020204" pitchFamily="34" charset="0"/>
              </a:rPr>
              <a:t>волонтер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/>
                <a:cs typeface="Arial" panose="020B0604020202020204" pitchFamily="34" charset="0"/>
              </a:rPr>
              <a:t>– читатель», «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/>
                <a:cs typeface="Arial" panose="020B0604020202020204" pitchFamily="34" charset="0"/>
              </a:rPr>
              <a:t>посетитель -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/>
                <a:cs typeface="Arial" panose="020B0604020202020204" pitchFamily="34" charset="0"/>
              </a:rPr>
              <a:t>волонтер»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/>
                <a:cs typeface="Arial" panose="020B0604020202020204" pitchFamily="34" charset="0"/>
              </a:rPr>
              <a:t>расширение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/>
                <a:cs typeface="Arial" panose="020B0604020202020204" pitchFamily="34" charset="0"/>
              </a:rPr>
              <a:t>перечня услуг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/>
                <a:cs typeface="Arial" panose="020B0604020202020204" pitchFamily="34" charset="0"/>
              </a:rPr>
              <a:t>использование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/>
                <a:cs typeface="Arial" panose="020B0604020202020204" pitchFamily="34" charset="0"/>
              </a:rPr>
              <a:t>ресурсов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/>
                <a:cs typeface="Arial" panose="020B0604020202020204" pitchFamily="34" charset="0"/>
              </a:rPr>
              <a:t>сайта </a:t>
            </a:r>
            <a:r>
              <a:rPr lang="ru-RU" sz="2400" dirty="0" smtClean="0">
                <a:latin typeface="Century Gothic" panose="020B0502020202020204" pitchFamily="34" charset="0"/>
                <a:hlinkClick r:id="rId2"/>
              </a:rPr>
              <a:t>ДобровольцыРоссии.рф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32656"/>
            <a:ext cx="1943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Выгодно</a:t>
            </a:r>
            <a:endParaRPr lang="ru-RU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573" y="132374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Не страшно, но хлопотно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708270"/>
            <a:ext cx="582786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четкое планирование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системный подход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стихийность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поддержка контактов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делегирование полномочий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300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конкурентность</a:t>
            </a: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предложений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3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затратность</a:t>
            </a:r>
            <a:endParaRPr lang="ru-RU" sz="23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нерабочее время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время на обучение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ответственность за безопасность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несовершеннолетние </a:t>
            </a: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волонтеры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ru-RU" sz="23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69127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Гражданско-правовой договор рекомендуется, если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деятельность добровольца в учреждении достаточно продолжительна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  <a:p>
            <a:pPr indent="450215" algn="just"/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Предмет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 безвозмездное выполнение работ или оказание услуг в общественно полезных целях.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indent="450215" algn="just"/>
            <a:endParaRPr lang="ru-RU" sz="2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Не любой труд волонтера попадает под действие закона.</a:t>
            </a:r>
          </a:p>
          <a:p>
            <a:pPr indent="450215" algn="just">
              <a:spcAft>
                <a:spcPts val="0"/>
              </a:spcAft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Определяет права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и обязанности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сторон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,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строго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оговаривается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объем работ и время выполнения.</a:t>
            </a:r>
          </a:p>
          <a:p>
            <a:pPr indent="450215" algn="just">
              <a:spcAft>
                <a:spcPts val="0"/>
              </a:spcAft>
            </a:pPr>
            <a:endParaRPr lang="ru-RU" sz="1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88640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Правовое регулирование</a:t>
            </a:r>
            <a:endParaRPr lang="ru-RU" sz="3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6840760" cy="372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Договор предусматривает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порядок возмещения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расходов: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питание,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оборудование,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средства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индивидуальной защиты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,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предоставление помещения,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оплата проезда,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страхование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жизни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волонтера.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60648"/>
            <a:ext cx="51956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Правовое регулирование</a:t>
            </a:r>
            <a:endParaRPr lang="ru-RU" sz="3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64904"/>
            <a:ext cx="698477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.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Зарегистрировать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учреждение на портале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www.добровольцыроссии.рф.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2.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Создать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мероприятие на портале www.добровольцыроссии.рф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3.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При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оформлении мероприятия указать раздел «Культура и искусство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».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4.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При оформлении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мероприятия в поле теги указать: культура, искусство, волонтеры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культуры.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5.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Обязательно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при оформлении мероприятия в разделе «Роли» обозначить роли для всех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волонтеров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82372"/>
            <a:ext cx="712879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Процедура регистрации </a:t>
            </a:r>
            <a:r>
              <a:rPr lang="ru-RU" sz="2800" dirty="0">
                <a:solidFill>
                  <a:srgbClr val="C00000"/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мероприятий с участием волонтеров в единой информационной системе 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«Добровольцы России</a:t>
            </a:r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»</a:t>
            </a:r>
            <a:endParaRPr lang="ru-RU" sz="2800" b="1" dirty="0">
              <a:solidFill>
                <a:srgbClr val="C00000"/>
              </a:solidFill>
              <a:latin typeface="Century Gothic" panose="020B0502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55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236" y="2263054"/>
            <a:ext cx="6827068" cy="465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6.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Организовать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регистрацию волонтеров на портале www.добровольцыроссии.рф (наличие волонтерской книжки в данной процедуре не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требуется).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7.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Зарегистрированным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волонтерам найти на портале созданное мероприятие и подать на него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заявку.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8.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Организаторам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мероприятия одобрить на портале поступившие заявки от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волонтеров.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9.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окончании мероприятия отметить на портале присутствие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волонтеров, которые приняли участие.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 </a:t>
            </a:r>
            <a:endParaRPr lang="ru-RU" dirty="0">
              <a:latin typeface="Century Gothic" panose="020B0502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712879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Процедура регистрации </a:t>
            </a:r>
            <a:r>
              <a:rPr lang="ru-RU" sz="2800" dirty="0">
                <a:solidFill>
                  <a:srgbClr val="C00000"/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мероприятий с участием волонтеров в единой информационной системе 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«Добровольцы России</a:t>
            </a:r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»</a:t>
            </a:r>
            <a:endParaRPr lang="ru-RU" sz="2800" b="1" dirty="0">
              <a:solidFill>
                <a:srgbClr val="C00000"/>
              </a:solidFill>
              <a:latin typeface="Century Gothic" panose="020B0502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98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.tildacdn.com/tild6235-3865-4465-b865-636637653238/222png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5" y="4318467"/>
            <a:ext cx="2156632" cy="132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267744" y="158360"/>
            <a:ext cx="3746377" cy="5871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Что дальше</a:t>
            </a:r>
            <a:endParaRPr lang="ru-RU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710027" y="5363082"/>
            <a:ext cx="4022878" cy="10038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hlinkClick r:id="rId4" action="ppaction://hlinksldjump"/>
              </a:rPr>
              <a:t>Выездной проект «Волонтерский прорыв»</a:t>
            </a:r>
            <a:endParaRPr lang="ru-RU" sz="2600" dirty="0" smtClean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2618213" y="4388236"/>
            <a:ext cx="4297455" cy="1219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Обучение руководителей волонтерских 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центров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881" y="5642101"/>
            <a:ext cx="2340260" cy="739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Международный молодежный форум 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27646" t="9474" r="28447" b="22946"/>
          <a:stretch/>
        </p:blipFill>
        <p:spPr>
          <a:xfrm>
            <a:off x="4355976" y="856923"/>
            <a:ext cx="2443875" cy="197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364782" y="2940167"/>
            <a:ext cx="33755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Портал </a:t>
            </a:r>
            <a:r>
              <a:rPr lang="en-US" sz="2400" dirty="0">
                <a:latin typeface="Century Gothic" panose="020B0502020202020204" pitchFamily="34" charset="0"/>
                <a:hlinkClick r:id="rId6"/>
              </a:rPr>
              <a:t>https://</a:t>
            </a:r>
            <a:r>
              <a:rPr lang="ru-RU" sz="2400" dirty="0" err="1">
                <a:latin typeface="Century Gothic" panose="020B0502020202020204" pitchFamily="34" charset="0"/>
                <a:hlinkClick r:id="rId6"/>
              </a:rPr>
              <a:t>добровольцыроссии.рф</a:t>
            </a:r>
            <a:r>
              <a:rPr lang="ru-RU" sz="2400" dirty="0" smtClean="0">
                <a:latin typeface="Century Gothic" panose="020B0502020202020204" pitchFamily="34" charset="0"/>
                <a:hlinkClick r:id="rId6"/>
              </a:rPr>
              <a:t>/</a:t>
            </a:r>
            <a:endParaRPr lang="ru-RU" sz="2400" dirty="0" smtClean="0"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1581" y="2940721"/>
            <a:ext cx="33183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Кейс </a:t>
            </a:r>
            <a:r>
              <a:rPr lang="en-US" sz="2400" dirty="0">
                <a:latin typeface="Century Gothic" panose="020B0502020202020204" pitchFamily="34" charset="0"/>
                <a:hlinkClick r:id="rId7"/>
              </a:rPr>
              <a:t>http://lib38.ru/proekty/volontery_kultury</a:t>
            </a:r>
            <a:r>
              <a:rPr lang="en-US" sz="2400" dirty="0" smtClean="0">
                <a:latin typeface="Century Gothic" panose="020B0502020202020204" pitchFamily="34" charset="0"/>
                <a:hlinkClick r:id="rId7"/>
              </a:rPr>
              <a:t>/</a:t>
            </a:r>
            <a:endParaRPr lang="ru-RU" sz="2400" dirty="0" smtClean="0">
              <a:latin typeface="Century Gothic" panose="020B0502020202020204" pitchFamily="34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/>
          <a:srcRect l="15518" t="9959" r="16186" b="10858"/>
          <a:stretch/>
        </p:blipFill>
        <p:spPr>
          <a:xfrm>
            <a:off x="464439" y="882830"/>
            <a:ext cx="2944031" cy="1920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Овал 1"/>
          <p:cNvSpPr/>
          <p:nvPr/>
        </p:nvSpPr>
        <p:spPr>
          <a:xfrm>
            <a:off x="447664" y="2119700"/>
            <a:ext cx="883976" cy="733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5834609" cy="13208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Выездной проект «Волонтерский прорыв»</a:t>
            </a:r>
            <a:r>
              <a:rPr lang="ru-RU" sz="3000" dirty="0">
                <a:solidFill>
                  <a:srgbClr val="C00000"/>
                </a:solidFill>
              </a:rPr>
              <a:t/>
            </a:r>
            <a:br>
              <a:rPr lang="ru-RU" sz="3000" dirty="0">
                <a:solidFill>
                  <a:srgbClr val="C00000"/>
                </a:solidFill>
              </a:rPr>
            </a:b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4" name="Объект 5"/>
          <p:cNvSpPr>
            <a:spLocks noGrp="1"/>
          </p:cNvSpPr>
          <p:nvPr>
            <p:ph idx="1"/>
          </p:nvPr>
        </p:nvSpPr>
        <p:spPr>
          <a:xfrm>
            <a:off x="0" y="1509440"/>
            <a:ext cx="7497028" cy="373803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проведение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форсайт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-сессий по созданию команды волонтеров для руководителей социокультурных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проектов;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проведение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«Школы волонтеров»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включая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занятие по инклюзивному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волонтерству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проведение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массового мероприятия с привлечением волонтеров (интеллектуальная игра).</a:t>
            </a:r>
          </a:p>
          <a:p>
            <a:endParaRPr lang="ru-RU" sz="2400" dirty="0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167198"/>
            <a:ext cx="914479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!Учредительные документы\#Логотип\Логотип библиоте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t="10345" r="7927" b="10345"/>
          <a:stretch>
            <a:fillRect/>
          </a:stretch>
        </p:blipFill>
        <p:spPr bwMode="auto">
          <a:xfrm>
            <a:off x="395536" y="2615572"/>
            <a:ext cx="3443861" cy="1800200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7243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Проектный офис программы «Волонтеры культуры» 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(Иркутская область)</a:t>
            </a:r>
            <a:endParaRPr lang="ru-RU" sz="3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0253" y="2730842"/>
            <a:ext cx="34435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г. Иркутск, Чехова, 10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тел.: (3952) 536-523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hlinkClick r:id="rId3"/>
              </a:rPr>
              <a:t>irklib@mail.ru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hlinkClick r:id="rId4"/>
              </a:rPr>
              <a:t>www.lib38.ru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3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4544" y="202202"/>
            <a:ext cx="78931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Национальный </a:t>
            </a:r>
            <a:r>
              <a:rPr lang="ru-RU" sz="3000" dirty="0">
                <a:ln w="0"/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проект «</a:t>
            </a:r>
            <a:r>
              <a:rPr lang="ru-RU" sz="3000" dirty="0" smtClean="0">
                <a:ln w="0"/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Культура»</a:t>
            </a:r>
            <a:endParaRPr lang="ru-RU" sz="3000" dirty="0">
              <a:ln w="0"/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Региональный проект «Творческие люди»</a:t>
            </a:r>
            <a:endParaRPr lang="ru-RU" sz="2400" b="1" dirty="0" smtClean="0">
              <a:ln w="0"/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n w="0"/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П</a:t>
            </a:r>
            <a:r>
              <a:rPr lang="ru-RU" sz="2400" b="1" dirty="0" smtClean="0">
                <a:ln w="0"/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рограмма «Волонтеры культуры» </a:t>
            </a:r>
          </a:p>
          <a:p>
            <a:pPr algn="ctr"/>
            <a:r>
              <a:rPr lang="ru-RU" sz="2400" b="1" dirty="0" smtClean="0">
                <a:ln w="0"/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(Иркутская область)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574571"/>
              </p:ext>
            </p:extLst>
          </p:nvPr>
        </p:nvGraphicFramePr>
        <p:xfrm>
          <a:off x="393372" y="2725970"/>
          <a:ext cx="6771905" cy="363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Диаграмма" r:id="rId4" imgW="8448573" imgH="5362720" progId="Excel.Chart.8">
                  <p:embed/>
                </p:oleObj>
              </mc:Choice>
              <mc:Fallback>
                <p:oleObj name="Диаграмма" r:id="rId4" imgW="8448573" imgH="5362720" progId="Excel.Chart.8">
                  <p:embed/>
                  <p:pic>
                    <p:nvPicPr>
                      <p:cNvPr id="8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72" y="2725970"/>
                        <a:ext cx="6771905" cy="36344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0932" y="1894973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Показатели федерального проекта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Творческие люди»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3080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404664"/>
            <a:ext cx="6552728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1520"/>
              </a:lnSpc>
            </a:pP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76261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Волонтёр 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— человек, занимающийся общественно полезной деятельностью на безвозмездной основе.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077881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Волонт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ё</a:t>
            </a:r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ры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– это не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сотрудники,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получающие заработную плату.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092" y="-374621"/>
            <a:ext cx="2630905" cy="28529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4056603"/>
            <a:ext cx="7201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Волонт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ё</a:t>
            </a:r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ры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– это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партнеры и помощники.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68760"/>
            <a:ext cx="756084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00" dirty="0">
              <a:solidFill>
                <a:srgbClr val="FF505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поддержка деятельности организаций 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культуры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содействие в организации и проведении 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массовых 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мероприятий;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участие 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работах 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по сохранению объектов </a:t>
            </a:r>
            <a:endParaRPr lang="ru-RU" sz="2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культурного наследия;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вовлечение 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деятелей культуры 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волонтерскую деятельность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ru-RU" sz="2000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432" y="191542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Направления добровольчества 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 сфере культуры</a:t>
            </a:r>
            <a:endParaRPr lang="ru-RU" sz="3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1584175" cy="1809946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!Учредительные документы\#Логотип\Логотип библиоте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t="10345" r="7927" b="10345"/>
          <a:stretch>
            <a:fillRect/>
          </a:stretch>
        </p:blipFill>
        <p:spPr bwMode="auto">
          <a:xfrm>
            <a:off x="2267744" y="2204864"/>
            <a:ext cx="3168352" cy="1656184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056" y="305234"/>
            <a:ext cx="7243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Проектный офис программы 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«Волонтеры культуры» 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(Иркутская область)</a:t>
            </a:r>
            <a:endParaRPr lang="ru-RU" sz="3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1668513" cy="1743129"/>
          </a:xfrm>
          <a:prstGeom prst="rect">
            <a:avLst/>
          </a:prstGeom>
          <a:ln w="28575"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bg1">
                <a:lumMod val="95000"/>
              </a:schemeClr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23527" y="4869160"/>
            <a:ext cx="6984776" cy="8738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Служба по охране объектов культурного наследия Иркутской области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08520" y="107761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Результаты </a:t>
            </a:r>
            <a:r>
              <a:rPr lang="ru-RU" sz="3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мониторинга организации </a:t>
            </a:r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работы с волонтерами</a:t>
            </a:r>
            <a:endParaRPr lang="ru-RU" sz="3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6439" y="1871685"/>
            <a:ext cx="435407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4822</a:t>
            </a:r>
            <a:r>
              <a:rPr lang="ru-RU" sz="2800" dirty="0" smtClean="0">
                <a:solidFill>
                  <a:srgbClr val="FF505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</a:t>
            </a:r>
            <a:r>
              <a:rPr lang="ru-RU" sz="28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участвуют в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социокультурных проектах</a:t>
            </a:r>
            <a:endParaRPr lang="ru-RU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6439" y="3066222"/>
            <a:ext cx="356059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975</a:t>
            </a:r>
            <a:r>
              <a:rPr lang="ru-RU" sz="2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-</a:t>
            </a:r>
            <a:r>
              <a:rPr lang="ru-RU" sz="28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имеют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волонтерскую книжку</a:t>
            </a:r>
            <a:endParaRPr lang="ru-RU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6439" y="4260759"/>
            <a:ext cx="503054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500</a:t>
            </a:r>
            <a:r>
              <a:rPr lang="ru-RU" sz="2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-</a:t>
            </a:r>
            <a:r>
              <a:rPr lang="ru-RU" sz="28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зарегистрированы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на портале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www.</a:t>
            </a:r>
            <a:r>
              <a:rPr lang="ru-RU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ДобровольцыРоссии.рф</a:t>
            </a:r>
            <a:endParaRPr lang="ru-RU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2183" y="1014442"/>
            <a:ext cx="2304256" cy="588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Ангарск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Братск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Иркутск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Свирск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Усть-Илимск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Аларский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Балаганский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Иркутский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Казачинско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-Ленский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Киренский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Куйтунский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Мамско-Чуйский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Нижнеилимский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Нижнеудинский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Ольхонский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Тулунский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Усольский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Усть-Удинский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Чунский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Шелеховский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Эхирит-Булагатский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615" y="188640"/>
            <a:ext cx="64620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Действия  органов управления 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культуры в МО</a:t>
            </a:r>
            <a:endParaRPr lang="ru-RU" sz="3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71993" y="1184975"/>
            <a:ext cx="713205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ru-RU" sz="2000" dirty="0"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оддержка волонтерских инициатив;</a:t>
            </a:r>
          </a:p>
          <a:p>
            <a:pPr marL="285750" marR="0" lvl="0" indent="-2857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популяризация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волонтерства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в сфере культуры;</a:t>
            </a:r>
          </a:p>
          <a:p>
            <a:pPr marL="285750" marR="0" lvl="0" indent="-2857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ru-RU" sz="2000" dirty="0" smtClean="0"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спользование ЕИС «Добровольцы России»;</a:t>
            </a:r>
          </a:p>
          <a:p>
            <a:pPr marL="285750" marR="0" lvl="0" indent="-2857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внедрение механизмов нематериального поощрения волонтеров;</a:t>
            </a:r>
            <a:endParaRPr lang="ru-RU" sz="2000" dirty="0">
              <a:solidFill>
                <a:srgbClr val="00206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ru-RU" sz="2000" dirty="0"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рганизация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обучающих событий;</a:t>
            </a:r>
          </a:p>
          <a:p>
            <a:pPr marL="285750" marR="0" lvl="0" indent="-2857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содействия в освещении деятельности волонтеров;</a:t>
            </a:r>
          </a:p>
          <a:p>
            <a:pPr marL="285750" marR="0" lvl="0" indent="-2857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ru-RU" sz="2000" dirty="0" smtClean="0"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ривлечение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медийных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личностей к участию </a:t>
            </a:r>
          </a:p>
          <a:p>
            <a:pPr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в волонтерских мероприятиях;</a:t>
            </a:r>
          </a:p>
          <a:p>
            <a:pPr marL="285750" marR="0" lvl="0" indent="-2857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ru-RU" sz="2000" dirty="0"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оздание волонтерских центров.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1761</TotalTime>
  <Words>2397</Words>
  <Application>Microsoft Office PowerPoint</Application>
  <PresentationFormat>Экран (4:3)</PresentationFormat>
  <Paragraphs>355</Paragraphs>
  <Slides>38</Slides>
  <Notes>13</Notes>
  <HiddenSlides>11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PMingLiU</vt:lpstr>
      <vt:lpstr>Arial</vt:lpstr>
      <vt:lpstr>Calibri</vt:lpstr>
      <vt:lpstr>Century Gothic</vt:lpstr>
      <vt:lpstr>Courier New</vt:lpstr>
      <vt:lpstr>Times New Roman</vt:lpstr>
      <vt:lpstr>Trebuchet MS</vt:lpstr>
      <vt:lpstr>Wingdings 3</vt:lpstr>
      <vt:lpstr>Аспект</vt:lpstr>
      <vt:lpstr>Диаграмма</vt:lpstr>
      <vt:lpstr>О реализации программы «Волонтеры культуры» в Иркутской области</vt:lpstr>
      <vt:lpstr>Презентация PowerPoint</vt:lpstr>
      <vt:lpstr>Национальный проект «Культура»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 волонтеров и библиотеки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дальше</vt:lpstr>
      <vt:lpstr>Выездной проект «Волонтерский прорыв»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biblio_1</dc:creator>
  <cp:lastModifiedBy>User</cp:lastModifiedBy>
  <cp:revision>176</cp:revision>
  <dcterms:created xsi:type="dcterms:W3CDTF">2019-06-15T12:21:36Z</dcterms:created>
  <dcterms:modified xsi:type="dcterms:W3CDTF">2019-12-20T05:56:36Z</dcterms:modified>
</cp:coreProperties>
</file>